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8288000" cy="10287000"/>
  <p:notesSz cx="6858000" cy="9144000"/>
  <p:embeddedFontLst>
    <p:embeddedFont>
      <p:font typeface="Poppins Bold" charset="1" panose="00000800000000000000"/>
      <p:regular r:id="rId45"/>
    </p:embeddedFont>
    <p:embeddedFont>
      <p:font typeface="Agrandir Bold" charset="1" panose="00000800000000000000"/>
      <p:regular r:id="rId46"/>
    </p:embeddedFont>
    <p:embeddedFont>
      <p:font typeface="Agrandir" charset="1" panose="00000500000000000000"/>
      <p:regular r:id="rId47"/>
    </p:embeddedFont>
    <p:embeddedFont>
      <p:font typeface="Open Sauce Heavy" charset="1" panose="00000A00000000000000"/>
      <p:regular r:id="rId48"/>
    </p:embeddedFont>
    <p:embeddedFont>
      <p:font typeface="Open Sauce Bold" charset="1" panose="00000800000000000000"/>
      <p:regular r:id="rId49"/>
    </p:embeddedFont>
    <p:embeddedFont>
      <p:font typeface="Open Sauce" charset="1" panose="00000500000000000000"/>
      <p:regular r:id="rId50"/>
    </p:embeddedFont>
    <p:embeddedFont>
      <p:font typeface="Touvlo Bold" charset="1" panose="020B0804030403020204"/>
      <p:regular r:id="rId51"/>
    </p:embeddedFont>
    <p:embeddedFont>
      <p:font typeface="Inter Semi-Bold" charset="1" panose="02000503000000020004"/>
      <p:regular r:id="rId52"/>
    </p:embeddedFont>
    <p:embeddedFont>
      <p:font typeface="Inter" charset="1" panose="020B0502030000000004"/>
      <p:regular r:id="rId53"/>
    </p:embeddedFont>
    <p:embeddedFont>
      <p:font typeface="Inter Medium" charset="1" panose="02000503000000020004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Relationship Id="rId5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0" t="-1152" r="-590" b="-11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0251F">
                <a:alpha val="5764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38250" y="1266825"/>
            <a:ext cx="13811250" cy="977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∀LCHƎMY | Costa Rica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52550" y="2333625"/>
            <a:ext cx="857250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Vision &amp; Collaboration Overview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3609975"/>
            <a:ext cx="8191500" cy="2794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3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 vision for a holistic regenerative wellness sanctuary.</a:t>
            </a:r>
          </a:p>
          <a:p>
            <a:pPr algn="l">
              <a:lnSpc>
                <a:spcPts val="3105"/>
              </a:lnSpc>
            </a:pPr>
          </a:p>
          <a:p>
            <a:pPr algn="l">
              <a:lnSpc>
                <a:spcPts val="3105"/>
              </a:lnSpc>
            </a:pPr>
            <a:r>
              <a:rPr lang="en-US" sz="23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Originated and led by Tӑ Millen</a:t>
            </a:r>
          </a:p>
          <a:p>
            <a:pPr algn="l">
              <a:lnSpc>
                <a:spcPts val="3105"/>
              </a:lnSpc>
            </a:pPr>
            <a:r>
              <a:rPr lang="en-US" sz="23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Founder &amp; Principal</a:t>
            </a:r>
          </a:p>
          <a:p>
            <a:pPr algn="l">
              <a:lnSpc>
                <a:spcPts val="3105"/>
              </a:lnSpc>
            </a:pPr>
            <a:r>
              <a:rPr lang="en-US" sz="23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Alchemist’s Realty &amp; Design, LLC</a:t>
            </a:r>
          </a:p>
          <a:p>
            <a:pPr algn="l">
              <a:lnSpc>
                <a:spcPts val="3105"/>
              </a:lnSpc>
            </a:pPr>
          </a:p>
          <a:p>
            <a:pPr algn="l">
              <a:lnSpc>
                <a:spcPts val="3105"/>
              </a:lnSpc>
            </a:pPr>
            <a:r>
              <a:rPr lang="en-US" sz="23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Public Vision Overview | October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52550" y="8791575"/>
            <a:ext cx="7239000" cy="262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</a:pPr>
            <a:r>
              <a:rPr lang="en-US" sz="1299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Concept visualization — proposed experience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 living landscape for restoration, culture, and connection.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envisions a place where restorative stays, holistic wellness, botanical traditions, food, creativity, and connection to the natural world reinforce one another.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intention is to develop a coherent experience of place: welcoming, thoughtfully designed, culturally responsive, and grounded in responsible relationships with land and community.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1062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An intentional vision, moving through development planning.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is an evolving development vision in planning and predevelopment exploration.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Site selection, legal and operating structure, feasibility, capitalization, design, and approvals remain to be resolved.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This presentation introduces the vision and opportunities for conversation. It does not announce an operating destination or an available investment offering.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The next chapter grows from work already underway.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Founded in 2020 in Downtown Austell, Georgia, The Alchemist Den brings together botanical retail, natural lifestyle products, spiritual inquiry, wellness, and community gathering.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Its identity has been shaped by a commitment to belonging, including a welcoming space for Queer communities of color and people seeking meaningful connection.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∀LCHƎMY carries these values into a broader development vision in Costa Rica.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Translating an ecosystem into a development vision.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Alchemist Den demonstrates how products, practices, relationships, and gathering can connect within a shared philosophy.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∀LCHƎMY explores how those relationships could be expressed through land use, architecture, hospitality, landscape, and thoughtfully coordinated experiences.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development ambition is larger than a retail expansion. It connects the experience of place with the systems required to sustain it.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06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Tӑ Millen | The Alchemist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Tӑ Millen is a community developer, residential and commercial real estate developer, and design strategist.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As Founder &amp; Principal of The Alchemist’s Realty &amp; Design, LLC, Tӑ originates development concepts and brings together the relationships, professional expertise, and planning required to advance them.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Tӑ is the originating founding principal of the ∀LCHƎMY development vision, leading its development strategy and creative direction through TARAD.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07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TARAD | Vision, structure, and coordination.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Alchemist’s Realty &amp; Design, LLC is the developer-sponsor platform for ∀LCHƎMY. TARAD partners with investors, landowners, municipalities, nonprofits, builders, and other professionals to advance financially viable, culturally responsive, community-aligned projects. Its work bridges private development goals and public-facing outcomes, with attention to housing, sustainability, workforce pathways, and long-term community vitality.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Technical design and regulated professional services require appropriately qualified project professionals.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08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1062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 practice shaped by community, enterprise, and transformation.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Tӑ’s work spans the creation of The Alchemist Den, nonprofit leadership through Fertile Ground Incorporated, community gathering, real estate and development strategy, and spiritual practice.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Relevant experience includes service as a former Austell Business Association President and organizing the inaugural Fae, Fairies, Family &amp; Seahorses community festival in 2026.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Tӑ is also a Reiki Master, spiritual advisor, and published author.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09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Development leadership and wellness perspectives.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Tӑ leads the development vision through TARAD.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Chasity Millen contributes wellness perspectives, relationship-building, community engagement, and the envisioned future operating ecosystem, including the perspective of Love &amp; Light Healing.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Alchemist Den connects the vision to an established philosophy, customer community, and experience of welcoming people into shared space.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457325"/>
            <a:ext cx="14668500" cy="684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Distinct organizations. Connected values.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238125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057525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The Alchemist’s Realty &amp; Design, LLC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3448050"/>
            <a:ext cx="66675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Developer-sponsor platform and development coordination.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52550" y="4248150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The Alchemist Den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2550" y="4638675"/>
            <a:ext cx="666750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Established botanical retail, natural lifestyle, wellness, and community connection.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2550" y="5438775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Millenheirs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2550" y="5829300"/>
            <a:ext cx="66675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Natural lifestyle brand and product perspective.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52550" y="6629400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Love &amp; Light Healing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52550" y="7019925"/>
            <a:ext cx="66675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Holistic wellness perspective.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77300" y="3057525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Rhythm &amp; Black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77300" y="3448050"/>
            <a:ext cx="66675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Food, beverage, and gathering perspective.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877300" y="4248150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Fertile Ground Incorporated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877300" y="4638675"/>
            <a:ext cx="666750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Distinct nonprofit work in housing stability and community development.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877300" y="5438775"/>
            <a:ext cx="666750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True Alchemy Gardens, Inc.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877300" y="5829300"/>
            <a:ext cx="666750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Distinct nonprofit work connected to food access, gardens, and environmental stewardship.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52550" y="8258175"/>
            <a:ext cx="14287500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Shared values do not establish common ownership, pooled funds, or formal Costa Rica operating roles. Future relationships require appropriate agreements.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 place to engage thoughtfully.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Costa Rica is the setting being explored for this next chapter.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vision calls for learning from the people, landscapes, practices, and conditions of the place before determining what should be built.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Architecture, programming, sourcing, and operations should respond to local realities and develop through respectful relationships.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81150"/>
            <a:ext cx="14668500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3399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Design the relationships, not only the buildings.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382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Restorative hospitality.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Holistic wellness and learning.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Botanical and culinary experience.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Culture, creativity, and belonging.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Responsible land stewardship.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value of the concept lies in how these experiences relate to one another and to the place that supports them.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Restoration woven into everyday movement.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envisioned experience unfolds through arrival, rest, nourishment, exploration, reflection, and gathering.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Landscape and architecture would support that movement through shade, planting, framed views, outdoor rooms, contemplative paths, and connections between shared and private space.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experience should feel coherent rather than assembled from unrelated attractions.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49000" y="1428750"/>
            <a:ext cx="5810250" cy="6191250"/>
          </a:xfrm>
          <a:custGeom>
            <a:avLst/>
            <a:gdLst/>
            <a:ahLst/>
            <a:cxnLst/>
            <a:rect r="r" b="b" t="t" l="l"/>
            <a:pathLst>
              <a:path h="6191250" w="5810250">
                <a:moveTo>
                  <a:pt x="0" y="0"/>
                </a:moveTo>
                <a:lnTo>
                  <a:pt x="5810250" y="0"/>
                </a:lnTo>
                <a:lnTo>
                  <a:pt x="5810250" y="6191250"/>
                </a:lnTo>
                <a:lnTo>
                  <a:pt x="0" y="61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98" t="0" r="-759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049000" y="7791450"/>
            <a:ext cx="5810250" cy="262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</a:pPr>
            <a:r>
              <a:rPr lang="en-US" sz="1299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Concept visualization — proposed experience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2550" y="1590675"/>
            <a:ext cx="8572500" cy="1062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Space to arrive, settle, and reconnect.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52550" y="3429000"/>
            <a:ext cx="8572500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hospitality vision favors privacy, comfort, attentive service, and meaningful connection to the surrounding landscape.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Accommodation concepts may explore indoor-outdoor living, natural textures, sheltered terraces, and spaces for both solitude and shared experience.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final accommodation program will depend on site suitability, feasibility, design, and approvals.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49000" y="1428750"/>
            <a:ext cx="5810250" cy="6191250"/>
          </a:xfrm>
          <a:custGeom>
            <a:avLst/>
            <a:gdLst/>
            <a:ahLst/>
            <a:cxnLst/>
            <a:rect r="r" b="b" t="t" l="l"/>
            <a:pathLst>
              <a:path h="6191250" w="5810250">
                <a:moveTo>
                  <a:pt x="0" y="0"/>
                </a:moveTo>
                <a:lnTo>
                  <a:pt x="5810250" y="0"/>
                </a:lnTo>
                <a:lnTo>
                  <a:pt x="5810250" y="6191250"/>
                </a:lnTo>
                <a:lnTo>
                  <a:pt x="0" y="61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446" t="0" r="-944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049000" y="7791450"/>
            <a:ext cx="5810250" cy="262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</a:pPr>
            <a:r>
              <a:rPr lang="en-US" sz="1299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Concept visualization — proposed experience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2550" y="1590675"/>
            <a:ext cx="8572500" cy="1062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Architecture shaped by climate and place.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52550" y="3429000"/>
            <a:ext cx="8572500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design direction explores low-rise forms, deep shade, generous overhangs, natural materials, curved elements, and a strong relationship between interior and exterior space.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Durability, comfort, maintainability, and environmental suitability should inform the design alongside beauty.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Concept imagery illustrates atmosphere and direction. It is not a representation of an approved design.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16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Practices that support rest, reflection, and connection.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wellness vision includes possibilities for meditation, breathwork, mindful movement, guided reflection, botanical education, and practitioner-led experiences.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Transformational Alchemy and Herbal Alchemy inform the broader philosophy of intentional becoming and relationship with the natural world.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Programs would be developed with appropriate professional oversight and clearly defined scopes of practice.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17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 thoughtful encounter with the living world.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Potential experiences include forest bathing, interpretive walks, bird observation, contemplative trails, outdoor movement, and guided learning.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Equestrian or water-based experiences may be evaluated where appropriate and delivered through suitable facilities or qualified local providers.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intent is to deepen attention and connection while respecting ecological conditions, safety, and community practices.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18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Plants as a thread through the experience.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Botanical knowledge connects the landscape, the apothecary, food and beverage, education, and everyday ritual.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vision may explore cultivated herbs, native planting, food gardens, and relationships with responsible growers and makers.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Any future cultivation, processing, or product activity would require appropriate sourcing, infrastructure, professional input, and regulatory compliance.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19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Nourishment creates connection.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culinary vision centers thoughtful sourcing, seasonal possibility, hospitality, and shared experience.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Tea, cacao, coffee, botanical beverages, and carefully prepared food could connect guests with growers, makers, and the people behind what they enjoy.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Food and beverage should contribute to the identity of the place while supporting reliable operations and respectful sourcing.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49000" y="1428750"/>
            <a:ext cx="5810250" cy="6191250"/>
          </a:xfrm>
          <a:custGeom>
            <a:avLst/>
            <a:gdLst/>
            <a:ahLst/>
            <a:cxnLst/>
            <a:rect r="r" b="b" t="t" l="l"/>
            <a:pathLst>
              <a:path h="6191250" w="5810250">
                <a:moveTo>
                  <a:pt x="0" y="0"/>
                </a:moveTo>
                <a:lnTo>
                  <a:pt x="5810250" y="0"/>
                </a:lnTo>
                <a:lnTo>
                  <a:pt x="5810250" y="6191250"/>
                </a:lnTo>
                <a:lnTo>
                  <a:pt x="0" y="61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395" t="0" r="-21395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049000" y="7791450"/>
            <a:ext cx="5810250" cy="262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</a:pPr>
            <a:r>
              <a:rPr lang="en-US" sz="1299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Concept reference — not a launched Costa Rica collection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2550" y="1590675"/>
            <a:ext cx="8572500" cy="1062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An expression of place that can travel home.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52550" y="3429000"/>
            <a:ext cx="8572500" cy="314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Building on The Alchemist Den, Love &amp; Light Healing, and Millenheirs, the vision explores a curated relationship between botanical retail, natural lifestyle products, artisan work, and hospitality.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Future offerings could include selected teas, body care, aromatic goods, ceramics, textiles, and other thoughtfully sourced products.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final assortment, manufacturing arrangements, and branding would be developed separately from this public overview.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Culture participates in the life of the place.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Art, music, storytelling, making, and gathering are envisioned as part of the landscape’s everyday life.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Local artists, producers, and knowledge holders should participate through invitation, fair compensation, and respect for their work.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ambition is to create meaningful exchange and opportunity without reducing living cultures to decorative themes.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Hospitality that makes room for people.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Belonging is central to the vision.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∀LCHƎMY is informed by an ecosystem that values Black identity, Queer belonging, gender expansiveness, spiritual inquiry, and relationships across generations.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intention is welcoming hospitality supported by thoughtful design, respectful service, and clear practices.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Space for care and shared understanding.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broader wellness vision may include family-centered learning, body literacy, and educational opportunities informed by qualified practitioners.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Any future birth-worker or perinatal education would require a clearly defined scope and appropriate legal and professional review.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Clinical maternity care and on-site delivery services are not established components of this public vision.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An approach to pursue and measure.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Regenerative ambition means examining how development decisions affect land, water, people, sourcing, and long-term operations.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Areas for evaluation include habitat-sensitive planning, responsible water use, appropriate planting, material durability, energy resilience, waste management, and maintenance.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Specific commitments and performance measures must follow site analysis, professional design, and operational planning.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Consider what the development contributes.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Community development requires attention to who participates, who benefits, and how relationships endure.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vision seeks to evaluate opportunities for local sourcing, compensated collaboration, appropriate employment, learning pathways, and shared cultural life.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These opportunities must be shaped with community input and supported by practical agreements.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26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Mission alignment with clear boundaries.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Fertile Ground Incorporated and True Alchemy Gardens carry their own nonprofit missions.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Their work informs the ecosystem’s understanding of housing stability, community development, food access, and environmental stewardship.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Any future connection to Costa Rica programming would require separate evaluation, governance, agreements, and appropriate legal review.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Nonprofit contributions and commercial investment must remain clearly distinguished.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27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Different relationships with one evolving vision.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presentation welcomes: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Customers who want to understand the next chapter.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Practitioners, artists, growers, and makers exploring alignment.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Landowners and development professionals interested in appropriate conversations.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Potential investors who want to understand the founding vision and development leadership.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Community organizations interested in mission-specific dialogue.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28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81150"/>
            <a:ext cx="14668500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3399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Connected experiences, disciplined development.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concept explores complementary commercial activities rather than relying on a single experience.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Potential areas include hospitality, wellness programming, food and beverage, curated retail, and appropriately structured gatherings or educational experiences.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final business model must be tested against market demand, site conditions, operating costs, capital requirements, and regulatory obligations.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29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81150"/>
            <a:ext cx="14668500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3399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A process that turns vision into informed decisions.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1  Concept definition and alignment.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2  Legal structure and rights.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3  Site suitability and feasibility.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4  Capitalization and agreements.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5  Design and approvals.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6  Delivery and operational readiness.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The sequence is illustrative. Stages may overlap or change as diligence informs the project.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30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What must be established before delivery.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Advancement requires evidence and coordinated professional work.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Key areas include land rights, permitted uses, environmental conditions, access and infrastructure, design suitability, operating requirements, commercial feasibility, and governance.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TARAD’s role is to coordinate the development direction and the relationships required to address these questions.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>
  <p:cSld>
    <p:bg>
      <p:bgPr>
        <a:solidFill>
          <a:srgbClr val="1735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2550" y="914400"/>
            <a:ext cx="95250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true">
                <a:solidFill>
                  <a:srgbClr val="B08A58"/>
                </a:solidFill>
                <a:latin typeface="Agrandir Bold"/>
                <a:ea typeface="Agrandir Bold"/>
                <a:cs typeface="Agrandir Bold"/>
                <a:sym typeface="Agrandir Bold"/>
              </a:rPr>
              <a:t>31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52550" y="1590675"/>
            <a:ext cx="14668500" cy="55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00" b="true">
                <a:solidFill>
                  <a:srgbClr val="F5F0E6"/>
                </a:solidFill>
                <a:latin typeface="Poppins Bold"/>
                <a:ea typeface="Poppins Bold"/>
                <a:cs typeface="Poppins Bold"/>
                <a:sym typeface="Poppins Bold"/>
              </a:rPr>
              <a:t>Stay connected through the ecosystem you already know.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52550" y="3048000"/>
            <a:ext cx="1143000" cy="38100"/>
            <a:chOff x="0" y="0"/>
            <a:chExt cx="1524000" cy="50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50800"/>
            </a:xfrm>
            <a:custGeom>
              <a:avLst/>
              <a:gdLst/>
              <a:ahLst/>
              <a:cxnLst/>
              <a:rect r="r" b="b" t="t" l="l"/>
              <a:pathLst>
                <a:path h="50800" w="1524000">
                  <a:moveTo>
                    <a:pt x="0" y="0"/>
                  </a:moveTo>
                  <a:lnTo>
                    <a:pt x="1524000" y="0"/>
                  </a:lnTo>
                  <a:lnTo>
                    <a:pt x="152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08A5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24000" cy="88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52550" y="3429000"/>
            <a:ext cx="14668500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Visit and shop The Alchemist Den.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Explore its currently available offerings and events.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Subscribe for future vision updates.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Share thoughtful introductions and relevant expertise.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Supporting an existing business or attending an existing program does not create an investment interest in ∀LCHƎMY.</a:t>
            </a:r>
          </a:p>
          <a:p>
            <a:pPr algn="l">
              <a:lnSpc>
                <a:spcPts val="2700"/>
              </a:lnSpc>
            </a:pP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https://www.alchemistden.com</a:t>
            </a:r>
          </a:p>
          <a:p>
            <a:pPr algn="l">
              <a:lnSpc>
                <a:spcPts val="2700"/>
              </a:lnSpc>
            </a:pPr>
            <a:r>
              <a:rPr lang="en-US" sz="2000">
                <a:solidFill>
                  <a:srgbClr val="F5F0E6"/>
                </a:solidFill>
                <a:latin typeface="Agrandir"/>
                <a:ea typeface="Agrandir"/>
                <a:cs typeface="Agrandir"/>
                <a:sym typeface="Agrandir"/>
              </a:rPr>
              <a:t>https://www.alchemistden.com/contact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2550" y="9572625"/>
            <a:ext cx="12858750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D5C9B8"/>
                </a:solidFill>
                <a:latin typeface="Agrandir"/>
                <a:ea typeface="Agrandir"/>
                <a:cs typeface="Agrandir"/>
                <a:sym typeface="Agrandir"/>
              </a:rPr>
              <a:t>∀LCHƎMY | Costa Rica • Public Vision Overview • October 2026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26842" y="0"/>
            <a:ext cx="2843828" cy="10287000"/>
          </a:xfrm>
          <a:custGeom>
            <a:avLst/>
            <a:gdLst/>
            <a:ahLst/>
            <a:cxnLst/>
            <a:rect r="r" b="b" t="t" l="l"/>
            <a:pathLst>
              <a:path h="10287000" w="2843828">
                <a:moveTo>
                  <a:pt x="0" y="0"/>
                </a:moveTo>
                <a:lnTo>
                  <a:pt x="2843828" y="0"/>
                </a:lnTo>
                <a:lnTo>
                  <a:pt x="28438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01866" y="0"/>
            <a:ext cx="7186134" cy="10287000"/>
          </a:xfrm>
          <a:custGeom>
            <a:avLst/>
            <a:gdLst/>
            <a:ahLst/>
            <a:cxnLst/>
            <a:rect r="r" b="b" t="t" l="l"/>
            <a:pathLst>
              <a:path h="10287000" w="7186134">
                <a:moveTo>
                  <a:pt x="0" y="0"/>
                </a:moveTo>
                <a:lnTo>
                  <a:pt x="7186134" y="0"/>
                </a:lnTo>
                <a:lnTo>
                  <a:pt x="7186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2296" y="523198"/>
            <a:ext cx="4743051" cy="423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3102" spc="-30" b="true">
                <a:solidFill>
                  <a:srgbClr val="EFE7DD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√LCH3MY | Costa Rica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24852" y="1116132"/>
            <a:ext cx="4487492" cy="29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2"/>
              </a:lnSpc>
            </a:pPr>
            <a:r>
              <a:rPr lang="en-US" sz="2179" spc="-64" b="true">
                <a:solidFill>
                  <a:srgbClr val="A68756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Vision &amp; Collaboration Overview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9163" y="1952371"/>
            <a:ext cx="6992339" cy="2386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81"/>
              </a:lnSpc>
            </a:pPr>
            <a:r>
              <a:rPr lang="en-US" sz="5868" spc="-174" b="true">
                <a:solidFill>
                  <a:srgbClr val="EFE7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Begin with a conversation about alignment.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84203" y="4774434"/>
            <a:ext cx="7488288" cy="1628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spc="-96">
                <a:solidFill>
                  <a:srgbClr val="EFE7DD">
                    <a:alpha val="84706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We welcome introductory conversations with practitioners, artists, growers, makers, educators, and experience providers whose work aligns with</a:t>
            </a:r>
          </a:p>
          <a:p>
            <a:pPr algn="l">
              <a:lnSpc>
                <a:spcPts val="3359"/>
              </a:lnSpc>
            </a:pPr>
            <a:r>
              <a:rPr lang="en-US" sz="2399" spc="-96">
                <a:solidFill>
                  <a:srgbClr val="EFE7DD">
                    <a:alpha val="84706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the vision.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1239" y="6913074"/>
            <a:ext cx="7784722" cy="2039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spc="-96">
                <a:solidFill>
                  <a:srgbClr val="EFE7DD">
                    <a:alpha val="84706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An introduction should describe your practice, location, relevant experience, and the contribution you would like to explore. Participation would depend on mutual fit, project needs, professional requirements, and appropriate agreements.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10659" y="9726897"/>
            <a:ext cx="4842644" cy="171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54"/>
              </a:lnSpc>
            </a:pPr>
            <a:r>
              <a:rPr lang="en-US" sz="1265" spc="-50">
                <a:solidFill>
                  <a:srgbClr val="EFE7DD">
                    <a:alpha val="84706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YLCH3MY | Costa Rica • Public Vision Overview • October 2026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1112804" cy="10287000"/>
          </a:xfrm>
          <a:custGeom>
            <a:avLst/>
            <a:gdLst/>
            <a:ahLst/>
            <a:cxnLst/>
            <a:rect r="r" b="b" t="t" l="l"/>
            <a:pathLst>
              <a:path h="10287000" w="11112804">
                <a:moveTo>
                  <a:pt x="0" y="0"/>
                </a:moveTo>
                <a:lnTo>
                  <a:pt x="11112804" y="0"/>
                </a:lnTo>
                <a:lnTo>
                  <a:pt x="111128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25244" y="0"/>
            <a:ext cx="9362756" cy="10287000"/>
          </a:xfrm>
          <a:custGeom>
            <a:avLst/>
            <a:gdLst/>
            <a:ahLst/>
            <a:cxnLst/>
            <a:rect r="r" b="b" t="t" l="l"/>
            <a:pathLst>
              <a:path h="10287000" w="9362756">
                <a:moveTo>
                  <a:pt x="0" y="0"/>
                </a:moveTo>
                <a:lnTo>
                  <a:pt x="9362756" y="0"/>
                </a:lnTo>
                <a:lnTo>
                  <a:pt x="93627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2842" y="1279043"/>
            <a:ext cx="667206" cy="874559"/>
          </a:xfrm>
          <a:custGeom>
            <a:avLst/>
            <a:gdLst/>
            <a:ahLst/>
            <a:cxnLst/>
            <a:rect r="r" b="b" t="t" l="l"/>
            <a:pathLst>
              <a:path h="874559" w="667206">
                <a:moveTo>
                  <a:pt x="0" y="0"/>
                </a:moveTo>
                <a:lnTo>
                  <a:pt x="667206" y="0"/>
                </a:lnTo>
                <a:lnTo>
                  <a:pt x="667206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75078" y="1514455"/>
            <a:ext cx="6621079" cy="635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2"/>
              </a:lnSpc>
            </a:pPr>
            <a:r>
              <a:rPr lang="en-US" sz="4862" spc="-97" b="true">
                <a:solidFill>
                  <a:srgbClr val="F2EDDB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LCHEMY | Costa Rica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6933" y="2600172"/>
            <a:ext cx="7105174" cy="1272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0"/>
              </a:lnSpc>
            </a:pPr>
            <a:r>
              <a:rPr lang="en-US" sz="3985" spc="-79" b="true">
                <a:solidFill>
                  <a:srgbClr val="A68658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Bring relevant opportunities and expertise.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8641" y="4488395"/>
            <a:ext cx="6934332" cy="120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047" spc="-60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Landowners and professionals may begin a conversation with TARAD about opportunities, technical capabilities, or development collaboration.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9458" y="6024601"/>
            <a:ext cx="6852592" cy="120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047" spc="-60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Useful introductions explain the opportunity or expertise, relevant experience, and how it may support responsible project evaluation.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1976" y="7560806"/>
            <a:ext cx="5600864" cy="120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5"/>
              </a:lnSpc>
            </a:pPr>
            <a:r>
              <a:rPr lang="en-US" sz="2047" spc="-60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Property-specific and commercially sensitive discussion should proceed through an</a:t>
            </a:r>
          </a:p>
          <a:p>
            <a:pPr algn="l">
              <a:lnSpc>
                <a:spcPts val="3275"/>
              </a:lnSpc>
            </a:pPr>
            <a:r>
              <a:rPr lang="en-US" sz="2047" spc="-60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appropriate private process.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23232" y="9572997"/>
            <a:ext cx="4301024" cy="195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125" spc="-33">
                <a:solidFill>
                  <a:srgbClr val="F2EDDB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YLCH3MY | Costa Rica • Public Vision Overview • October 2026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29866" y="0"/>
            <a:ext cx="5009512" cy="9652945"/>
          </a:xfrm>
          <a:custGeom>
            <a:avLst/>
            <a:gdLst/>
            <a:ahLst/>
            <a:cxnLst/>
            <a:rect r="r" b="b" t="t" l="l"/>
            <a:pathLst>
              <a:path h="9652945" w="5009512">
                <a:moveTo>
                  <a:pt x="0" y="0"/>
                </a:moveTo>
                <a:lnTo>
                  <a:pt x="5009512" y="0"/>
                </a:lnTo>
                <a:lnTo>
                  <a:pt x="5009512" y="9652945"/>
                </a:lnTo>
                <a:lnTo>
                  <a:pt x="0" y="965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01866" y="0"/>
            <a:ext cx="7186134" cy="8789318"/>
          </a:xfrm>
          <a:custGeom>
            <a:avLst/>
            <a:gdLst/>
            <a:ahLst/>
            <a:cxnLst/>
            <a:rect r="r" b="b" t="t" l="l"/>
            <a:pathLst>
              <a:path h="8789318" w="7186134">
                <a:moveTo>
                  <a:pt x="0" y="0"/>
                </a:moveTo>
                <a:lnTo>
                  <a:pt x="7186134" y="0"/>
                </a:lnTo>
                <a:lnTo>
                  <a:pt x="7186134" y="8789318"/>
                </a:lnTo>
                <a:lnTo>
                  <a:pt x="0" y="87893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51818" y="7062064"/>
            <a:ext cx="3937608" cy="2798589"/>
          </a:xfrm>
          <a:custGeom>
            <a:avLst/>
            <a:gdLst/>
            <a:ahLst/>
            <a:cxnLst/>
            <a:rect r="r" b="b" t="t" l="l"/>
            <a:pathLst>
              <a:path h="2798589" w="3937608">
                <a:moveTo>
                  <a:pt x="0" y="0"/>
                </a:moveTo>
                <a:lnTo>
                  <a:pt x="3937608" y="0"/>
                </a:lnTo>
                <a:lnTo>
                  <a:pt x="3937608" y="2798588"/>
                </a:lnTo>
                <a:lnTo>
                  <a:pt x="0" y="2798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5330" y="852695"/>
            <a:ext cx="667206" cy="655919"/>
          </a:xfrm>
          <a:custGeom>
            <a:avLst/>
            <a:gdLst/>
            <a:ahLst/>
            <a:cxnLst/>
            <a:rect r="r" b="b" t="t" l="l"/>
            <a:pathLst>
              <a:path h="655919" w="667206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80751" y="839215"/>
            <a:ext cx="5154621" cy="547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2"/>
              </a:lnSpc>
            </a:pPr>
            <a:r>
              <a:rPr lang="en-US" sz="3939" spc="-157" b="true">
                <a:solidFill>
                  <a:srgbClr val="FFFFFF"/>
                </a:solidFill>
                <a:latin typeface="Touvlo Bold"/>
                <a:ea typeface="Touvlo Bold"/>
                <a:cs typeface="Touvlo Bold"/>
                <a:sym typeface="Touvlo Bold"/>
              </a:rPr>
              <a:t>LCHEMY | Costa Rica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0092" y="2385120"/>
            <a:ext cx="9642395" cy="1558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07"/>
              </a:lnSpc>
            </a:pPr>
            <a:r>
              <a:rPr lang="en-US" sz="5554" spc="-222" b="true">
                <a:solidFill>
                  <a:srgbClr val="B4935E"/>
                </a:solidFill>
                <a:latin typeface="Touvlo Bold"/>
                <a:ea typeface="Touvlo Bold"/>
                <a:cs typeface="Touvlo Bold"/>
                <a:sym typeface="Touvlo Bold"/>
              </a:rPr>
              <a:t>Start with the vision and</a:t>
            </a:r>
          </a:p>
          <a:p>
            <a:pPr algn="l">
              <a:lnSpc>
                <a:spcPts val="6107"/>
              </a:lnSpc>
            </a:pPr>
            <a:r>
              <a:rPr lang="en-US" sz="5554" spc="-222" b="true">
                <a:solidFill>
                  <a:srgbClr val="B4935E"/>
                </a:solidFill>
                <a:latin typeface="Touvlo Bold"/>
                <a:ea typeface="Touvlo Bold"/>
                <a:cs typeface="Touvlo Bold"/>
                <a:sym typeface="Touvlo Bold"/>
              </a:rPr>
              <a:t>the development leadership.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6736" y="4361913"/>
            <a:ext cx="7977928" cy="1551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0"/>
              </a:lnSpc>
            </a:pPr>
            <a:r>
              <a:rPr lang="en-US" sz="2271" spc="-113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Potential investors are invited to request an introductory discussion with TARAD. The initial conversation can explore alignment, relevant experience, development objectives, and whether further discussion is appropriate.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4352" y="6289701"/>
            <a:ext cx="7216319" cy="1551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0"/>
              </a:lnSpc>
            </a:pPr>
            <a:r>
              <a:rPr lang="en-US" sz="2271" spc="-113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Project-specific information, financial analysis, and any proposed participation would be addressed separately through a structured private process and appropriate</a:t>
            </a:r>
          </a:p>
          <a:p>
            <a:pPr algn="l">
              <a:lnSpc>
                <a:spcPts val="3180"/>
              </a:lnSpc>
            </a:pPr>
            <a:r>
              <a:rPr lang="en-US" sz="2271" spc="-113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legal documentation.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41298" y="8236840"/>
            <a:ext cx="5521720" cy="738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 spc="-94" b="true">
                <a:solidFill>
                  <a:srgbClr val="B4935E"/>
                </a:solidFill>
                <a:latin typeface="Touvlo Bold"/>
                <a:ea typeface="Touvlo Bold"/>
                <a:cs typeface="Touvlo Bold"/>
                <a:sym typeface="Touvlo Bold"/>
              </a:rPr>
              <a:t>This public overview does not contain</a:t>
            </a:r>
          </a:p>
          <a:p>
            <a:pPr algn="l">
              <a:lnSpc>
                <a:spcPts val="3055"/>
              </a:lnSpc>
            </a:pPr>
            <a:r>
              <a:rPr lang="en-US" sz="2351" spc="-94" b="true">
                <a:solidFill>
                  <a:srgbClr val="B4935E"/>
                </a:solidFill>
                <a:latin typeface="Touvlo Bold"/>
                <a:ea typeface="Touvlo Bold"/>
                <a:cs typeface="Touvlo Bold"/>
                <a:sym typeface="Touvlo Bold"/>
              </a:rPr>
              <a:t>investment terms or an offer to invest.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41578" y="9537633"/>
            <a:ext cx="5493763" cy="240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1"/>
              </a:lnSpc>
            </a:pPr>
            <a:r>
              <a:rPr lang="en-US" sz="1494" spc="-74">
                <a:solidFill>
                  <a:srgbClr val="FFFFFF">
                    <a:alpha val="74902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√LCHEMY | Costa Rica • Public Vision Overview • October 2026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0"/>
            <a:ext cx="2187560" cy="10287000"/>
          </a:xfrm>
          <a:custGeom>
            <a:avLst/>
            <a:gdLst/>
            <a:ahLst/>
            <a:cxnLst/>
            <a:rect r="r" b="b" t="t" l="l"/>
            <a:pathLst>
              <a:path h="10287000" w="2187560">
                <a:moveTo>
                  <a:pt x="0" y="0"/>
                </a:moveTo>
                <a:lnTo>
                  <a:pt x="2187560" y="0"/>
                </a:lnTo>
                <a:lnTo>
                  <a:pt x="21875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48622" y="7707051"/>
            <a:ext cx="4582938" cy="2579949"/>
          </a:xfrm>
          <a:custGeom>
            <a:avLst/>
            <a:gdLst/>
            <a:ahLst/>
            <a:cxnLst/>
            <a:rect r="r" b="b" t="t" l="l"/>
            <a:pathLst>
              <a:path h="2579949" w="4582938">
                <a:moveTo>
                  <a:pt x="0" y="0"/>
                </a:moveTo>
                <a:lnTo>
                  <a:pt x="4582938" y="0"/>
                </a:lnTo>
                <a:lnTo>
                  <a:pt x="4582938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5330" y="634055"/>
            <a:ext cx="667206" cy="655919"/>
          </a:xfrm>
          <a:custGeom>
            <a:avLst/>
            <a:gdLst/>
            <a:ahLst/>
            <a:cxnLst/>
            <a:rect r="r" b="b" t="t" l="l"/>
            <a:pathLst>
              <a:path h="655919" w="667206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88898" y="758492"/>
            <a:ext cx="4339866" cy="535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4"/>
              </a:lnSpc>
            </a:pPr>
            <a:r>
              <a:rPr lang="en-US" sz="3168" b="true">
                <a:solidFill>
                  <a:srgbClr val="EDE6DD"/>
                </a:solidFill>
                <a:latin typeface="Agrandir Bold"/>
                <a:ea typeface="Agrandir Bold"/>
                <a:cs typeface="Agrandir Bold"/>
                <a:sym typeface="Agrandir Bold"/>
              </a:rPr>
              <a:t>LCH3MY | Costa Rica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2093" y="1395427"/>
            <a:ext cx="3836814" cy="312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1916" spc="-38" b="true">
                <a:solidFill>
                  <a:srgbClr val="947A51"/>
                </a:solidFill>
                <a:latin typeface="Agrandir Bold"/>
                <a:ea typeface="Agrandir Bold"/>
                <a:cs typeface="Agrandir Bold"/>
                <a:sym typeface="Agrandir Bold"/>
              </a:rPr>
              <a:t>Vision &amp; Collaboration Overview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5330" y="1924030"/>
            <a:ext cx="4145426" cy="437279"/>
          </a:xfrm>
          <a:custGeom>
            <a:avLst/>
            <a:gdLst/>
            <a:ahLst/>
            <a:cxnLst/>
            <a:rect r="r" b="b" t="t" l="l"/>
            <a:pathLst>
              <a:path h="437279" w="4145426">
                <a:moveTo>
                  <a:pt x="0" y="0"/>
                </a:moveTo>
                <a:lnTo>
                  <a:pt x="4145426" y="0"/>
                </a:lnTo>
                <a:lnTo>
                  <a:pt x="4145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48655" y="2513262"/>
            <a:ext cx="8180578" cy="1552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81"/>
              </a:lnSpc>
            </a:pPr>
            <a:r>
              <a:rPr lang="en-US" sz="5075" spc="-101" b="true">
                <a:solidFill>
                  <a:srgbClr val="EDE6DD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Connect through the appropriate organization.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0461" y="4404071"/>
            <a:ext cx="7527727" cy="84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sz="2254" spc="-45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Community and nonprofit collaboration should begin with the organization whose mission fits the proposed work.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45330" y="5564382"/>
            <a:ext cx="448450" cy="874559"/>
          </a:xfrm>
          <a:custGeom>
            <a:avLst/>
            <a:gdLst/>
            <a:ahLst/>
            <a:cxnLst/>
            <a:rect r="r" b="b" t="t" l="l"/>
            <a:pathLst>
              <a:path h="874559" w="448450">
                <a:moveTo>
                  <a:pt x="0" y="0"/>
                </a:moveTo>
                <a:lnTo>
                  <a:pt x="448450" y="0"/>
                </a:lnTo>
                <a:lnTo>
                  <a:pt x="448450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78685" y="5554517"/>
            <a:ext cx="7324429" cy="75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047" spc="-40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Housing stability and community-development</a:t>
            </a:r>
          </a:p>
          <a:p>
            <a:pPr algn="l">
              <a:lnSpc>
                <a:spcPts val="2866"/>
              </a:lnSpc>
            </a:pPr>
            <a:r>
              <a:rPr lang="en-US" sz="2047" spc="-40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conversations may relate to </a:t>
            </a:r>
            <a:r>
              <a:rPr lang="en-US" sz="2047" spc="-40" b="true">
                <a:solidFill>
                  <a:srgbClr val="947A51">
                    <a:alpha val="74902"/>
                  </a:srgbClr>
                </a:solidFill>
                <a:latin typeface="Agrandir Bold"/>
                <a:ea typeface="Agrandir Bold"/>
                <a:cs typeface="Agrandir Bold"/>
                <a:sym typeface="Agrandir Bold"/>
              </a:rPr>
              <a:t>Fertile Ground Incorporated.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45330" y="6635716"/>
            <a:ext cx="448450" cy="874559"/>
          </a:xfrm>
          <a:custGeom>
            <a:avLst/>
            <a:gdLst/>
            <a:ahLst/>
            <a:cxnLst/>
            <a:rect r="r" b="b" t="t" l="l"/>
            <a:pathLst>
              <a:path h="874559" w="448450">
                <a:moveTo>
                  <a:pt x="0" y="0"/>
                </a:moveTo>
                <a:lnTo>
                  <a:pt x="448450" y="0"/>
                </a:lnTo>
                <a:lnTo>
                  <a:pt x="44845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85121" y="6638898"/>
            <a:ext cx="6680878" cy="75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047" spc="-40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Food-access, garden, and environmental-stewardship</a:t>
            </a:r>
          </a:p>
          <a:p>
            <a:pPr algn="l">
              <a:lnSpc>
                <a:spcPts val="2866"/>
              </a:lnSpc>
            </a:pPr>
            <a:r>
              <a:rPr lang="en-US" sz="2047" spc="-40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conversations may relate to </a:t>
            </a:r>
            <a:r>
              <a:rPr lang="en-US" sz="2047" spc="-40" b="true">
                <a:solidFill>
                  <a:srgbClr val="947A51">
                    <a:alpha val="74902"/>
                  </a:srgbClr>
                </a:solidFill>
                <a:latin typeface="Agrandir Bold"/>
                <a:ea typeface="Agrandir Bold"/>
                <a:cs typeface="Agrandir Bold"/>
                <a:sym typeface="Agrandir Bold"/>
              </a:rPr>
              <a:t>True Alchemy Gardens.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45330" y="7707051"/>
            <a:ext cx="448450" cy="874559"/>
          </a:xfrm>
          <a:custGeom>
            <a:avLst/>
            <a:gdLst/>
            <a:ahLst/>
            <a:cxnLst/>
            <a:rect r="r" b="b" t="t" l="l"/>
            <a:pathLst>
              <a:path h="874559" w="448450">
                <a:moveTo>
                  <a:pt x="0" y="0"/>
                </a:moveTo>
                <a:lnTo>
                  <a:pt x="448450" y="0"/>
                </a:lnTo>
                <a:lnTo>
                  <a:pt x="44845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96640" y="7723278"/>
            <a:ext cx="5528969" cy="75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047" spc="-40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Commercial development and investment</a:t>
            </a:r>
          </a:p>
          <a:p>
            <a:pPr algn="l">
              <a:lnSpc>
                <a:spcPts val="2866"/>
              </a:lnSpc>
            </a:pPr>
            <a:r>
              <a:rPr lang="en-US" sz="2047" spc="-40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conversations should be directed to </a:t>
            </a:r>
            <a:r>
              <a:rPr lang="en-US" sz="2047" spc="-40" b="true">
                <a:solidFill>
                  <a:srgbClr val="947A51">
                    <a:alpha val="74902"/>
                  </a:srgbClr>
                </a:solidFill>
                <a:latin typeface="Agrandir Bold"/>
                <a:ea typeface="Agrandir Bold"/>
                <a:cs typeface="Agrandir Bold"/>
                <a:sym typeface="Agrandir Bold"/>
              </a:rPr>
              <a:t>TARAD.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83650" y="9502219"/>
            <a:ext cx="4681121" cy="195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1"/>
              </a:lnSpc>
            </a:pPr>
            <a:r>
              <a:rPr lang="en-US" sz="1265" spc="-25">
                <a:solidFill>
                  <a:srgbClr val="FFFFFF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YLCH3MY | Costa Rica • Public Vision Overview • October 2026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2195646" cy="10287000"/>
          </a:xfrm>
          <a:custGeom>
            <a:avLst/>
            <a:gdLst/>
            <a:ahLst/>
            <a:cxnLst/>
            <a:rect r="r" b="b" t="t" l="l"/>
            <a:pathLst>
              <a:path h="10287000" w="12195646">
                <a:moveTo>
                  <a:pt x="0" y="0"/>
                </a:moveTo>
                <a:lnTo>
                  <a:pt x="12195646" y="0"/>
                </a:lnTo>
                <a:lnTo>
                  <a:pt x="121956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4711687"/>
            <a:ext cx="875024" cy="5575313"/>
          </a:xfrm>
          <a:custGeom>
            <a:avLst/>
            <a:gdLst/>
            <a:ahLst/>
            <a:cxnLst/>
            <a:rect r="r" b="b" t="t" l="l"/>
            <a:pathLst>
              <a:path h="5575313" w="875024">
                <a:moveTo>
                  <a:pt x="0" y="0"/>
                </a:moveTo>
                <a:lnTo>
                  <a:pt x="875024" y="0"/>
                </a:lnTo>
                <a:lnTo>
                  <a:pt x="875024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95870" y="1100382"/>
            <a:ext cx="7569204" cy="1758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18"/>
              </a:lnSpc>
            </a:pPr>
            <a:r>
              <a:rPr lang="en-US" sz="5348" spc="52" b="true">
                <a:solidFill>
                  <a:srgbClr val="F0E9DC"/>
                </a:solidFill>
                <a:latin typeface="Agrandir Bold"/>
                <a:ea typeface="Agrandir Bold"/>
                <a:cs typeface="Agrandir Bold"/>
                <a:sym typeface="Agrandir Bold"/>
              </a:rPr>
              <a:t>Tell us how you</a:t>
            </a:r>
          </a:p>
          <a:p>
            <a:pPr algn="l">
              <a:lnSpc>
                <a:spcPts val="6418"/>
              </a:lnSpc>
            </a:pPr>
            <a:r>
              <a:rPr lang="en-US" sz="5348" spc="52" b="true">
                <a:solidFill>
                  <a:srgbClr val="F0E9DC"/>
                </a:solidFill>
                <a:latin typeface="Agrandir Bold"/>
                <a:ea typeface="Agrandir Bold"/>
                <a:cs typeface="Agrandir Bold"/>
                <a:sym typeface="Agrandir Bold"/>
              </a:rPr>
              <a:t>would like to connect.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17984" y="3658805"/>
            <a:ext cx="7849195" cy="2605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7930" indent="-228965" lvl="1">
              <a:lnSpc>
                <a:spcPts val="3394"/>
              </a:lnSpc>
              <a:buFont typeface="Arial"/>
              <a:buChar char="•"/>
            </a:pPr>
            <a:r>
              <a:rPr lang="en-US" sz="2122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Your name and organization.</a:t>
            </a:r>
          </a:p>
          <a:p>
            <a:pPr algn="l" marL="457930" indent="-228965" lvl="1">
              <a:lnSpc>
                <a:spcPts val="3394"/>
              </a:lnSpc>
              <a:buFont typeface="Arial"/>
              <a:buChar char="•"/>
            </a:pPr>
            <a:r>
              <a:rPr lang="en-US" sz="2122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Your location.</a:t>
            </a:r>
          </a:p>
          <a:p>
            <a:pPr algn="l" marL="457930" indent="-228965" lvl="1">
              <a:lnSpc>
                <a:spcPts val="3394"/>
              </a:lnSpc>
              <a:buFont typeface="Arial"/>
              <a:buChar char="•"/>
            </a:pPr>
            <a:r>
              <a:rPr lang="en-US" sz="2122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Your area of interest.</a:t>
            </a:r>
          </a:p>
          <a:p>
            <a:pPr algn="l" marL="457930" indent="-228965" lvl="1">
              <a:lnSpc>
                <a:spcPts val="3394"/>
              </a:lnSpc>
              <a:buFont typeface="Arial"/>
              <a:buChar char="•"/>
            </a:pPr>
            <a:r>
              <a:rPr lang="en-US" sz="2122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Relevant experience or capabilities.</a:t>
            </a:r>
          </a:p>
          <a:p>
            <a:pPr algn="l" marL="457930" indent="-228965" lvl="1">
              <a:lnSpc>
                <a:spcPts val="3394"/>
              </a:lnSpc>
              <a:buFont typeface="Arial"/>
              <a:buChar char="•"/>
            </a:pPr>
            <a:r>
              <a:rPr lang="en-US" sz="2122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The relationship or contribution you would like to explore.</a:t>
            </a:r>
          </a:p>
          <a:p>
            <a:pPr algn="l" marL="457930" indent="-228965" lvl="1">
              <a:lnSpc>
                <a:spcPts val="3394"/>
              </a:lnSpc>
              <a:buFont typeface="Arial"/>
              <a:buChar char="•"/>
            </a:pPr>
            <a:r>
              <a:rPr lang="en-US" sz="2122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Your preferred contact information.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1562" y="6618746"/>
            <a:ext cx="7795617" cy="861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2"/>
              </a:lnSpc>
            </a:pPr>
            <a:r>
              <a:rPr lang="en-US" sz="2188">
                <a:solidFill>
                  <a:srgbClr val="F0E9DC"/>
                </a:solidFill>
                <a:latin typeface="Agrandir"/>
                <a:ea typeface="Agrandir"/>
                <a:cs typeface="Agrandir"/>
                <a:sym typeface="Agrandir"/>
              </a:rPr>
              <a:t>For development or potential investment inquiries, identify your message for Tă Millen / TARAD.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11138" y="7835954"/>
            <a:ext cx="6042434" cy="4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7"/>
              </a:lnSpc>
            </a:pPr>
            <a:r>
              <a:rPr lang="en-US" sz="2311" u="sng" b="true">
                <a:solidFill>
                  <a:srgbClr val="A18253"/>
                </a:solidFill>
                <a:latin typeface="Agrandir Bold"/>
                <a:ea typeface="Agrandir Bold"/>
                <a:cs typeface="Agrandir Bold"/>
                <a:sym typeface="Agrandir Bold"/>
              </a:rPr>
              <a:t>https://www.alchemistden.com/contact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6793" y="3036970"/>
            <a:ext cx="5476939" cy="497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A18253"/>
                </a:solidFill>
                <a:latin typeface="Agrandir Bold"/>
                <a:ea typeface="Agrandir Bold"/>
                <a:cs typeface="Agrandir Bold"/>
                <a:sym typeface="Agrandir Bold"/>
              </a:rPr>
              <a:t>In your introduction, please include: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3137" y="9489721"/>
            <a:ext cx="4842505" cy="2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2"/>
              </a:lnSpc>
            </a:pPr>
            <a:r>
              <a:rPr lang="en-US" sz="1195">
                <a:solidFill>
                  <a:srgbClr val="F0E9DC">
                    <a:alpha val="74902"/>
                  </a:srgbClr>
                </a:solidFill>
                <a:latin typeface="Agrandir"/>
                <a:ea typeface="Agrandir"/>
                <a:cs typeface="Agrandir"/>
                <a:sym typeface="Agrandir"/>
              </a:rPr>
              <a:t>Y/Y LCH3MY | Costa Rica • Public Vision Overview • October 2026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364182" cy="9652945"/>
          </a:xfrm>
          <a:custGeom>
            <a:avLst/>
            <a:gdLst/>
            <a:ahLst/>
            <a:cxnLst/>
            <a:rect r="r" b="b" t="t" l="l"/>
            <a:pathLst>
              <a:path h="9652945" w="4364182">
                <a:moveTo>
                  <a:pt x="0" y="0"/>
                </a:moveTo>
                <a:lnTo>
                  <a:pt x="4364182" y="0"/>
                </a:lnTo>
                <a:lnTo>
                  <a:pt x="4364182" y="9652945"/>
                </a:lnTo>
                <a:lnTo>
                  <a:pt x="0" y="965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15591" y="1966178"/>
            <a:ext cx="7744057" cy="150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2"/>
              </a:lnSpc>
            </a:pPr>
            <a:r>
              <a:rPr lang="en-US" sz="5000" spc="-148" b="true">
                <a:solidFill>
                  <a:srgbClr val="F0E9D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place with purpose, developed with intention.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01598" y="3848060"/>
            <a:ext cx="2187560" cy="229572"/>
          </a:xfrm>
          <a:custGeom>
            <a:avLst/>
            <a:gdLst/>
            <a:ahLst/>
            <a:cxnLst/>
            <a:rect r="r" b="b" t="t" l="l"/>
            <a:pathLst>
              <a:path h="229572" w="2187560">
                <a:moveTo>
                  <a:pt x="0" y="0"/>
                </a:moveTo>
                <a:lnTo>
                  <a:pt x="2187560" y="0"/>
                </a:lnTo>
                <a:lnTo>
                  <a:pt x="218756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5009" y="4498768"/>
            <a:ext cx="6481172" cy="13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-119">
                <a:solidFill>
                  <a:srgbClr val="F0E9DB">
                    <a:alpha val="89804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The ambition is to create a place whose hospitality, landscape, culture, and commercial life strengthen one another.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77224" y="6370565"/>
            <a:ext cx="6938585" cy="2213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575" spc="-128">
                <a:solidFill>
                  <a:srgbClr val="F0E9DB">
                    <a:alpha val="89804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For Tä, VˈLCH3MY connects the work of becoming with the responsibility of developing: shaping a vision, building relationships, testing assumptions, and creating the conditions for something meaningful to endure.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789330" y="426348"/>
            <a:ext cx="8072096" cy="9652945"/>
          </a:xfrm>
          <a:custGeom>
            <a:avLst/>
            <a:gdLst/>
            <a:ahLst/>
            <a:cxnLst/>
            <a:rect r="r" b="b" t="t" l="l"/>
            <a:pathLst>
              <a:path h="9652945" w="8072096">
                <a:moveTo>
                  <a:pt x="0" y="0"/>
                </a:moveTo>
                <a:lnTo>
                  <a:pt x="8072096" y="0"/>
                </a:lnTo>
                <a:lnTo>
                  <a:pt x="8072096" y="9652944"/>
                </a:lnTo>
                <a:lnTo>
                  <a:pt x="0" y="9652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68894" y="9511867"/>
            <a:ext cx="5092637" cy="237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3"/>
              </a:lnSpc>
            </a:pPr>
            <a:r>
              <a:rPr lang="en-US" sz="1335" spc="-66">
                <a:solidFill>
                  <a:srgbClr val="F0E9DB">
                    <a:alpha val="89804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YˈLCH3MY | Costa Rica • Public Vision Overview • October 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901439" y="9451624"/>
            <a:ext cx="3703254" cy="237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03"/>
              </a:lnSpc>
            </a:pPr>
            <a:r>
              <a:rPr lang="en-US" sz="1335" spc="-66">
                <a:solidFill>
                  <a:srgbClr val="8B7751">
                    <a:alpha val="89804"/>
                  </a:srgbClr>
                </a:solidFill>
                <a:latin typeface="Open Sauce"/>
                <a:ea typeface="Open Sauce"/>
                <a:cs typeface="Open Sauce"/>
                <a:sym typeface="Open Sauce"/>
              </a:rPr>
              <a:t>Concept visualization — proposed experience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364182" cy="9652945"/>
          </a:xfrm>
          <a:custGeom>
            <a:avLst/>
            <a:gdLst/>
            <a:ahLst/>
            <a:cxnLst/>
            <a:rect r="r" b="b" t="t" l="l"/>
            <a:pathLst>
              <a:path h="9652945" w="4364182">
                <a:moveTo>
                  <a:pt x="0" y="0"/>
                </a:moveTo>
                <a:lnTo>
                  <a:pt x="4364182" y="0"/>
                </a:lnTo>
                <a:lnTo>
                  <a:pt x="4364182" y="9652945"/>
                </a:lnTo>
                <a:lnTo>
                  <a:pt x="0" y="965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08086" y="426348"/>
            <a:ext cx="7853340" cy="9434305"/>
          </a:xfrm>
          <a:custGeom>
            <a:avLst/>
            <a:gdLst/>
            <a:ahLst/>
            <a:cxnLst/>
            <a:rect r="r" b="b" t="t" l="l"/>
            <a:pathLst>
              <a:path h="9434305" w="7853340">
                <a:moveTo>
                  <a:pt x="0" y="0"/>
                </a:moveTo>
                <a:lnTo>
                  <a:pt x="7853340" y="0"/>
                </a:lnTo>
                <a:lnTo>
                  <a:pt x="7853340" y="9434304"/>
                </a:lnTo>
                <a:lnTo>
                  <a:pt x="0" y="94343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05937" y="1704006"/>
            <a:ext cx="7993804" cy="91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02"/>
              </a:lnSpc>
            </a:pPr>
            <a:r>
              <a:rPr lang="en-US" sz="6084" spc="-303" b="true">
                <a:solidFill>
                  <a:srgbClr val="E4D9C8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VLCH3MY | Costa Rica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82842" y="2995365"/>
            <a:ext cx="2406316" cy="229572"/>
          </a:xfrm>
          <a:custGeom>
            <a:avLst/>
            <a:gdLst/>
            <a:ahLst/>
            <a:cxnLst/>
            <a:rect r="r" b="b" t="t" l="l"/>
            <a:pathLst>
              <a:path h="229572" w="2406316">
                <a:moveTo>
                  <a:pt x="0" y="0"/>
                </a:moveTo>
                <a:lnTo>
                  <a:pt x="2406316" y="0"/>
                </a:lnTo>
                <a:lnTo>
                  <a:pt x="2406316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13939" y="3547566"/>
            <a:ext cx="7193574" cy="1615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616" spc="-180">
                <a:solidFill>
                  <a:srgbClr val="E4D9C8"/>
                </a:solidFill>
                <a:latin typeface="Inter"/>
                <a:ea typeface="Inter"/>
                <a:cs typeface="Inter"/>
                <a:sym typeface="Inter"/>
              </a:rPr>
              <a:t>A vision taking shape.</a:t>
            </a:r>
          </a:p>
          <a:p>
            <a:pPr algn="l">
              <a:lnSpc>
                <a:spcPts val="4340"/>
              </a:lnSpc>
            </a:pPr>
            <a:r>
              <a:rPr lang="en-US" sz="3616" spc="-180">
                <a:solidFill>
                  <a:srgbClr val="E4D9C8"/>
                </a:solidFill>
                <a:latin typeface="Inter"/>
                <a:ea typeface="Inter"/>
                <a:cs typeface="Inter"/>
                <a:sym typeface="Inter"/>
              </a:rPr>
              <a:t>A journey grounded in intention.</a:t>
            </a:r>
          </a:p>
          <a:p>
            <a:pPr algn="l">
              <a:lnSpc>
                <a:spcPts val="4340"/>
              </a:lnSpc>
            </a:pPr>
            <a:r>
              <a:rPr lang="en-US" sz="3616" spc="-180">
                <a:solidFill>
                  <a:srgbClr val="E4D9C8"/>
                </a:solidFill>
                <a:latin typeface="Inter"/>
                <a:ea typeface="Inter"/>
                <a:cs typeface="Inter"/>
                <a:sym typeface="Inter"/>
              </a:rPr>
              <a:t>An invitation to begin a conversation.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9017" y="5742123"/>
            <a:ext cx="5685777" cy="886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7"/>
              </a:lnSpc>
            </a:pPr>
            <a:r>
              <a:rPr lang="en-US" sz="2759" spc="-137">
                <a:solidFill>
                  <a:srgbClr val="E4D9C8"/>
                </a:solidFill>
                <a:latin typeface="Inter"/>
                <a:ea typeface="Inter"/>
                <a:cs typeface="Inter"/>
                <a:sym typeface="Inter"/>
              </a:rPr>
              <a:t>Originated and led by Tä Millen</a:t>
            </a:r>
          </a:p>
          <a:p>
            <a:pPr algn="l">
              <a:lnSpc>
                <a:spcPts val="3587"/>
              </a:lnSpc>
            </a:pPr>
            <a:r>
              <a:rPr lang="en-US" sz="2759" spc="-137">
                <a:solidFill>
                  <a:srgbClr val="E4D9C8"/>
                </a:solidFill>
                <a:latin typeface="Inter"/>
                <a:ea typeface="Inter"/>
                <a:cs typeface="Inter"/>
                <a:sym typeface="Inter"/>
              </a:rPr>
              <a:t>The Alchemist's Realty &amp; Design, LLC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82842" y="7062064"/>
            <a:ext cx="885962" cy="874559"/>
          </a:xfrm>
          <a:custGeom>
            <a:avLst/>
            <a:gdLst/>
            <a:ahLst/>
            <a:cxnLst/>
            <a:rect r="r" b="b" t="t" l="l"/>
            <a:pathLst>
              <a:path h="874559" w="885962">
                <a:moveTo>
                  <a:pt x="0" y="0"/>
                </a:moveTo>
                <a:lnTo>
                  <a:pt x="885962" y="0"/>
                </a:lnTo>
                <a:lnTo>
                  <a:pt x="88596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044138" y="7186754"/>
            <a:ext cx="4540894" cy="374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b="true" sz="2575" spc="-128" u="sng">
                <a:solidFill>
                  <a:srgbClr val="947F4D"/>
                </a:solidFill>
                <a:latin typeface="Inter Medium"/>
                <a:ea typeface="Inter Medium"/>
                <a:cs typeface="Inter Medium"/>
                <a:sym typeface="Inter Medium"/>
              </a:rPr>
              <a:t>https://www.alchemistiden.com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82842" y="7707051"/>
            <a:ext cx="885962" cy="874559"/>
          </a:xfrm>
          <a:custGeom>
            <a:avLst/>
            <a:gdLst/>
            <a:ahLst/>
            <a:cxnLst/>
            <a:rect r="r" b="b" t="t" l="l"/>
            <a:pathLst>
              <a:path h="874559" w="885962">
                <a:moveTo>
                  <a:pt x="0" y="0"/>
                </a:moveTo>
                <a:lnTo>
                  <a:pt x="885962" y="0"/>
                </a:lnTo>
                <a:lnTo>
                  <a:pt x="88596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32378" y="8045222"/>
            <a:ext cx="5716894" cy="374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b="true" sz="2575" spc="-128" u="sng">
                <a:solidFill>
                  <a:srgbClr val="947F4D"/>
                </a:solidFill>
                <a:latin typeface="Inter Medium"/>
                <a:ea typeface="Inter Medium"/>
                <a:cs typeface="Inter Medium"/>
                <a:sym typeface="Inter Medium"/>
              </a:rPr>
              <a:t>https://www.alchemistiden.com/contact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17414" y="9541780"/>
            <a:ext cx="4882798" cy="20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3"/>
              </a:lnSpc>
            </a:pPr>
            <a:r>
              <a:rPr lang="en-US" sz="1335" spc="-66">
                <a:solidFill>
                  <a:srgbClr val="E4D9C8"/>
                </a:solidFill>
                <a:latin typeface="Inter"/>
                <a:ea typeface="Inter"/>
                <a:cs typeface="Inter"/>
                <a:sym typeface="Inter"/>
              </a:rPr>
              <a:t>YLCH3MY | Costa Rica • Public Vision Overview | October 2026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14134" cy="9860652"/>
          </a:xfrm>
          <a:custGeom>
            <a:avLst/>
            <a:gdLst/>
            <a:ahLst/>
            <a:cxnLst/>
            <a:rect r="r" b="b" t="t" l="l"/>
            <a:pathLst>
              <a:path h="9860652" w="2614134">
                <a:moveTo>
                  <a:pt x="0" y="0"/>
                </a:moveTo>
                <a:lnTo>
                  <a:pt x="2614134" y="0"/>
                </a:lnTo>
                <a:lnTo>
                  <a:pt x="2614134" y="9860652"/>
                </a:lnTo>
                <a:lnTo>
                  <a:pt x="0" y="9860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03974" y="1557055"/>
            <a:ext cx="5694813" cy="780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4862" spc="-194" b="true">
                <a:solidFill>
                  <a:srgbClr val="DDD0B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About this overview.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20354" y="2569017"/>
            <a:ext cx="1968804" cy="218640"/>
          </a:xfrm>
          <a:custGeom>
            <a:avLst/>
            <a:gdLst/>
            <a:ahLst/>
            <a:cxnLst/>
            <a:rect r="r" b="b" t="t" l="l"/>
            <a:pathLst>
              <a:path h="218640" w="1968804">
                <a:moveTo>
                  <a:pt x="0" y="0"/>
                </a:moveTo>
                <a:lnTo>
                  <a:pt x="1968804" y="0"/>
                </a:lnTo>
                <a:lnTo>
                  <a:pt x="1968804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42338" y="3031509"/>
            <a:ext cx="7216222" cy="1070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3"/>
              </a:lnSpc>
            </a:pPr>
            <a:r>
              <a:rPr lang="en-US" sz="2271" spc="-136">
                <a:solidFill>
                  <a:srgbClr val="DDD0BD"/>
                </a:solidFill>
                <a:latin typeface="Inter"/>
                <a:ea typeface="Inter"/>
                <a:cs typeface="Inter"/>
                <a:sym typeface="Inter"/>
              </a:rPr>
              <a:t>This presentation describes an evolving development vision. Illustrations and concept visualizations do not depict a completed or approved project.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42334" y="4371673"/>
            <a:ext cx="7216599" cy="1071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1"/>
              </a:lnSpc>
            </a:pPr>
            <a:r>
              <a:rPr lang="en-US" sz="2232" spc="-134">
                <a:solidFill>
                  <a:srgbClr val="DDD0BD"/>
                </a:solidFill>
                <a:latin typeface="Inter"/>
                <a:ea typeface="Inter"/>
                <a:cs typeface="Inter"/>
                <a:sym typeface="Inter"/>
              </a:rPr>
              <a:t>Facilities, programming, commercial activities, and organizational relationships remain subject to feasibility, legal structuring, agreements, funding, design, and approvals.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41842" y="5697027"/>
            <a:ext cx="7265789" cy="714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1"/>
              </a:lnSpc>
            </a:pPr>
            <a:r>
              <a:rPr lang="en-US" sz="2232" spc="-134">
                <a:solidFill>
                  <a:srgbClr val="DDD0BD"/>
                </a:solidFill>
                <a:latin typeface="Inter"/>
                <a:ea typeface="Inter"/>
                <a:cs typeface="Inter"/>
                <a:sym typeface="Inter"/>
              </a:rPr>
              <a:t>No site ownership, committed financing, regulatory approval, opening date, or availability for booking is represented.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42143" y="6676232"/>
            <a:ext cx="7235720" cy="1070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3"/>
              </a:lnSpc>
            </a:pPr>
            <a:r>
              <a:rPr lang="en-US" sz="2271" spc="-136">
                <a:solidFill>
                  <a:srgbClr val="DDD0BD"/>
                </a:solidFill>
                <a:latin typeface="Inter"/>
                <a:ea typeface="Inter"/>
                <a:cs typeface="Inter"/>
                <a:sym typeface="Inter"/>
              </a:rPr>
              <a:t>This overview is informational and is not an offer to sell securities, an invitation to purchase investment interests, or a commitment to provide accommodation or services.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50720" y="8016396"/>
            <a:ext cx="6377974" cy="714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1"/>
              </a:lnSpc>
            </a:pPr>
            <a:r>
              <a:rPr lang="en-US" sz="2232" spc="-134">
                <a:solidFill>
                  <a:srgbClr val="DDD0BD"/>
                </a:solidFill>
                <a:latin typeface="Inter"/>
                <a:ea typeface="Inter"/>
                <a:cs typeface="Inter"/>
                <a:sym typeface="Inter"/>
              </a:rPr>
              <a:t>Please contact the originating development team for permissions relating to original presentation materials.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008086" y="426348"/>
            <a:ext cx="7853340" cy="9434305"/>
          </a:xfrm>
          <a:custGeom>
            <a:avLst/>
            <a:gdLst/>
            <a:ahLst/>
            <a:cxnLst/>
            <a:rect r="r" b="b" t="t" l="l"/>
            <a:pathLst>
              <a:path h="9434305" w="7853340">
                <a:moveTo>
                  <a:pt x="0" y="0"/>
                </a:moveTo>
                <a:lnTo>
                  <a:pt x="7853340" y="0"/>
                </a:lnTo>
                <a:lnTo>
                  <a:pt x="7853340" y="9434304"/>
                </a:lnTo>
                <a:lnTo>
                  <a:pt x="0" y="9434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91502" y="9516749"/>
            <a:ext cx="4795139" cy="21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6"/>
              </a:lnSpc>
            </a:pPr>
            <a:r>
              <a:rPr lang="en-US" sz="1335" spc="-80">
                <a:solidFill>
                  <a:srgbClr val="DDD0BD"/>
                </a:solidFill>
                <a:latin typeface="Inter"/>
                <a:ea typeface="Inter"/>
                <a:cs typeface="Inter"/>
                <a:sym typeface="Inter"/>
              </a:rPr>
              <a:t>YLCH3MY | Costa Rica + Public Vision Overview |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DAHXp5mMpjI</dc:identifier>
  <dcterms:modified xsi:type="dcterms:W3CDTF">2011-08-01T06:04:30Z</dcterms:modified>
  <cp:revision>1</cp:revision>
  <dc:title>∀LCHƎMY | Costa Rica — Vision &amp; Collaboration Overview</dc:title>
</cp:coreProperties>
</file>